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5293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Jacob Ledbetter</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ABD34D03-B309-431C-998A-54EBB6EE1AC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48"/>
    </mc:Choice>
    <mc:Fallback>
      <p:transition spd="slow" advTm="7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FF07644-3772-4CE5-BBB9-1FA57DD5186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578"/>
    </mc:Choice>
    <mc:Fallback>
      <p:transition spd="slow" advTm="22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the process of incorporating security practices into the Software Development Life Cycle. </a:t>
            </a:r>
          </a:p>
          <a:p>
            <a:pPr marL="1143000" lvl="2" indent="-228600">
              <a:spcBef>
                <a:spcPts val="0"/>
              </a:spcBef>
              <a:buSzPts val="2000"/>
            </a:pPr>
            <a:r>
              <a:rPr lang="en-US" sz="1400" dirty="0"/>
              <a:t>From Start to Finish security practices should be intertwined into our project.</a:t>
            </a:r>
            <a:endParaRPr sz="1400" dirty="0"/>
          </a:p>
          <a:p>
            <a:pPr marL="685800" lvl="1" indent="-228600" algn="l" rtl="0">
              <a:lnSpc>
                <a:spcPct val="90000"/>
              </a:lnSpc>
              <a:spcBef>
                <a:spcPts val="500"/>
              </a:spcBef>
              <a:spcAft>
                <a:spcPts val="0"/>
              </a:spcAft>
              <a:buClr>
                <a:schemeClr val="lt1"/>
              </a:buClr>
              <a:buSzPts val="2000"/>
              <a:buChar char="•"/>
            </a:pPr>
            <a:r>
              <a:rPr lang="en-US" dirty="0"/>
              <a:t>Some of the tools we want to use are static analysis tools and unit testing tools.</a:t>
            </a:r>
          </a:p>
          <a:p>
            <a:pPr marL="1143000" lvl="2" indent="-228600">
              <a:buSzPts val="2000"/>
            </a:pPr>
            <a:r>
              <a:rPr lang="en-US" sz="1400" dirty="0"/>
              <a:t>Use them in the Build and Verify and Test phases.</a:t>
            </a: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56B5FA6-88A4-464B-8CA2-38AB04AF39A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72"/>
    </mc:Choice>
    <mc:Fallback>
      <p:transition spd="slow" advTm="27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Risk of not going with a </a:t>
            </a:r>
            <a:r>
              <a:rPr lang="en-US" dirty="0" err="1"/>
              <a:t>DevSecOps</a:t>
            </a:r>
            <a:r>
              <a:rPr lang="en-US" dirty="0"/>
              <a:t> Pipeline</a:t>
            </a:r>
          </a:p>
          <a:p>
            <a:pPr marL="685800" lvl="1" indent="-228600">
              <a:spcBef>
                <a:spcPts val="0"/>
              </a:spcBef>
              <a:buSzPts val="2000"/>
            </a:pPr>
            <a:r>
              <a:rPr lang="en-US" dirty="0"/>
              <a:t>Increased remediation cost.</a:t>
            </a:r>
          </a:p>
          <a:p>
            <a:pPr marL="685800" lvl="1" indent="-228600">
              <a:spcBef>
                <a:spcPts val="0"/>
              </a:spcBef>
              <a:buSzPts val="2000"/>
            </a:pPr>
            <a:r>
              <a:rPr lang="en-US" dirty="0"/>
              <a:t>Higher Chances of vulnerabilities baked into the system.</a:t>
            </a:r>
          </a:p>
          <a:p>
            <a:pPr marL="228600" indent="-228600">
              <a:spcBef>
                <a:spcPts val="0"/>
              </a:spcBef>
              <a:buSzPts val="2000"/>
            </a:pPr>
            <a:r>
              <a:rPr lang="en-US" dirty="0"/>
              <a:t>Benefits of a </a:t>
            </a:r>
            <a:r>
              <a:rPr lang="en-US" dirty="0" err="1"/>
              <a:t>DevSecOps</a:t>
            </a:r>
            <a:r>
              <a:rPr lang="en-US" dirty="0"/>
              <a:t> Pipeline</a:t>
            </a:r>
          </a:p>
          <a:p>
            <a:pPr marL="685800" lvl="1" indent="-228600">
              <a:spcBef>
                <a:spcPts val="0"/>
              </a:spcBef>
              <a:buSzPts val="2000"/>
            </a:pPr>
            <a:r>
              <a:rPr lang="en-US" dirty="0"/>
              <a:t>Secure Code</a:t>
            </a:r>
          </a:p>
          <a:p>
            <a:pPr marL="685800" lvl="1" indent="-228600">
              <a:spcBef>
                <a:spcPts val="0"/>
              </a:spcBef>
              <a:buSzPts val="2000"/>
            </a:pPr>
            <a:r>
              <a:rPr lang="en-US" dirty="0"/>
              <a:t>Higher Quality Product</a:t>
            </a:r>
          </a:p>
          <a:p>
            <a:pPr marL="685800" lvl="1" indent="-228600">
              <a:spcBef>
                <a:spcPts val="0"/>
              </a:spcBef>
              <a:buSzPts val="2000"/>
            </a:pPr>
            <a:r>
              <a:rPr lang="en-US" dirty="0"/>
              <a:t>Quicker response times if something were to break.</a:t>
            </a:r>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C338BA6-74C4-463D-B4B3-49C08703D4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67"/>
    </mc:Choice>
    <mc:Fallback>
      <p:transition spd="slow" advTm="54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400" dirty="0"/>
              <a:t>No Encryption Standards</a:t>
            </a:r>
          </a:p>
          <a:p>
            <a:pPr marL="1143000" lvl="2" indent="-228600" algn="l" rtl="0">
              <a:lnSpc>
                <a:spcPct val="90000"/>
              </a:lnSpc>
              <a:spcBef>
                <a:spcPts val="0"/>
              </a:spcBef>
              <a:spcAft>
                <a:spcPts val="0"/>
              </a:spcAft>
              <a:buClr>
                <a:schemeClr val="lt1"/>
              </a:buClr>
              <a:buSzPts val="1800"/>
              <a:buChar char="•"/>
            </a:pPr>
            <a:r>
              <a:rPr lang="en-US" sz="1400" dirty="0"/>
              <a:t>No Standards for Authorization</a:t>
            </a:r>
          </a:p>
          <a:p>
            <a:pPr marL="914400" lvl="2" indent="0" algn="l" rtl="0">
              <a:lnSpc>
                <a:spcPct val="90000"/>
              </a:lnSpc>
              <a:spcBef>
                <a:spcPts val="0"/>
              </a:spcBef>
              <a:spcAft>
                <a:spcPts val="0"/>
              </a:spcAft>
              <a:buClr>
                <a:schemeClr val="lt1"/>
              </a:buClr>
              <a:buSzPts val="1800"/>
              <a:buNone/>
            </a:pPr>
            <a:endParaRPr lang="en-US" sz="1400" dirty="0"/>
          </a:p>
          <a:p>
            <a:pPr marL="914400" lvl="2" indent="0" algn="l" rtl="0">
              <a:lnSpc>
                <a:spcPct val="90000"/>
              </a:lnSpc>
              <a:spcBef>
                <a:spcPts val="0"/>
              </a:spcBef>
              <a:spcAft>
                <a:spcPts val="0"/>
              </a:spcAft>
              <a:buClr>
                <a:schemeClr val="lt1"/>
              </a:buClr>
              <a:buSzPts val="1800"/>
              <a:buNone/>
            </a:pPr>
            <a:r>
              <a:rPr lang="en-US" sz="1400" dirty="0"/>
              <a:t>We have discussed both Encryption and Triple-A Policies, but currently do not have any standards setup for handling inbound and outbound data transfer which correlate directly to both.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133E462-5844-4161-BC80-083B299FFF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72"/>
    </mc:Choice>
    <mc:Fallback>
      <p:transition spd="slow" advTm="18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Encryption a lot of times involves shifting and padding of a value with a secret. This standard should be added to remediate issues that would change our encrypted values in unanticipated ways.</a:t>
            </a:r>
          </a:p>
          <a:p>
            <a:pPr marL="685800" lvl="1" indent="-228600">
              <a:spcBef>
                <a:spcPts val="0"/>
              </a:spcBef>
              <a:buSzPts val="2200"/>
            </a:pPr>
            <a:r>
              <a:rPr lang="en-US" dirty="0"/>
              <a:t> Do not shift an expression by a negative number of bits or by greater than or equal to the number of bits that exist in the operand</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FA5186D-454D-42FE-8C7C-D4206D2B94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712"/>
    </mc:Choice>
    <mc:Fallback>
      <p:transition spd="slow" advTm="70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indent="-457200">
              <a:lnSpc>
                <a:spcPct val="200000"/>
              </a:lnSpc>
            </a:pPr>
            <a:r>
              <a:rPr lang="en-US" sz="1800" dirty="0">
                <a:effectLst/>
                <a:latin typeface="Times New Roman" panose="02020603050405020304" pitchFamily="18" charset="0"/>
              </a:rPr>
              <a:t>Carnegie Mellon University. (2020). </a:t>
            </a:r>
            <a:r>
              <a:rPr lang="en-US" sz="1800" i="1" dirty="0">
                <a:effectLst/>
                <a:latin typeface="Times New Roman" panose="02020603050405020304" pitchFamily="18" charset="0"/>
              </a:rPr>
              <a:t>Rec.: Priority and Levels - SEI CERT Oracle Coding Standard for Java - Confluence</a:t>
            </a:r>
            <a:r>
              <a:rPr lang="en-US" sz="1800" dirty="0">
                <a:effectLst/>
                <a:latin typeface="Times New Roman" panose="02020603050405020304" pitchFamily="18" charset="0"/>
              </a:rPr>
              <a:t>. Carnegie Mellon University Software Engineering Institute. https://wiki.sei.cmu.edu/confluence/display/java/Rec.%3A+Priority+and+Levels</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CAB3662-586C-4946-A0B1-DE6A55B7224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541"/>
    </mc:Choice>
    <mc:Fallback>
      <p:transition spd="slow" advTm="34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391736" y="1981508"/>
            <a:ext cx="2642014"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1800" dirty="0">
                <a:solidFill>
                  <a:srgbClr val="FFFFFF"/>
                </a:solidFill>
              </a:rPr>
              <a:t>Severity, Likelihood, and Remediation Cost of a standard are assigned a 1-3 point value. Points are then multiplied together to create a priority from 1 - 27 </a:t>
            </a:r>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4279730017"/>
              </p:ext>
            </p:extLst>
          </p:nvPr>
        </p:nvGraphicFramePr>
        <p:xfrm>
          <a:off x="4565342" y="1981508"/>
          <a:ext cx="5996910" cy="3669006"/>
        </p:xfrm>
        <a:graphic>
          <a:graphicData uri="http://schemas.openxmlformats.org/drawingml/2006/table">
            <a:tbl>
              <a:tblPr firstRow="1" firstCol="1">
                <a:noFill/>
                <a:tableStyleId>{802198C4-3087-4945-87E3-76CBB3509B7E}</a:tableStyleId>
              </a:tblPr>
              <a:tblGrid>
                <a:gridCol w="3084800">
                  <a:extLst>
                    <a:ext uri="{9D8B030D-6E8A-4147-A177-3AD203B41FA5}">
                      <a16:colId xmlns:a16="http://schemas.microsoft.com/office/drawing/2014/main" val="20000"/>
                    </a:ext>
                  </a:extLst>
                </a:gridCol>
                <a:gridCol w="2912110">
                  <a:extLst>
                    <a:ext uri="{9D8B030D-6E8A-4147-A177-3AD203B41FA5}">
                      <a16:colId xmlns:a16="http://schemas.microsoft.com/office/drawing/2014/main" val="20001"/>
                    </a:ext>
                  </a:extLst>
                </a:gridCol>
              </a:tblGrid>
              <a:tr h="2109683">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Likely</a:t>
                      </a:r>
                      <a:endParaRPr sz="1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STD-002-INT</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STD-010-MEM</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Priority</a:t>
                      </a:r>
                      <a:endParaRPr sz="1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STD-009-ARR</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STD-003-STR</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STD-005-MEM</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STD-002-INT</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STD-004-SQL</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STD-010-MEM</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559323">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Low priority</a:t>
                      </a:r>
                      <a:endParaRPr sz="1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STD-006-DCL</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STD-001-DCL</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STD-008-INT</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STD-007-ERR</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Unlikely</a:t>
                      </a:r>
                      <a:endParaRPr sz="1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STD-006-DCL</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STD-001-DCL</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2292673-D6A3-47E9-9CF8-10A5C5A350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334"/>
    </mc:Choice>
    <mc:Fallback>
      <p:transition spd="slow" advTm="35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BF15544A-39EE-41CB-9CD1-EAB781E82411}"/>
              </a:ext>
            </a:extLst>
          </p:cNvPr>
          <p:cNvGraphicFramePr>
            <a:graphicFrameLocks noGrp="1"/>
          </p:cNvGraphicFramePr>
          <p:nvPr>
            <p:extLst>
              <p:ext uri="{D42A27DB-BD31-4B8C-83A1-F6EECF244321}">
                <p14:modId xmlns:p14="http://schemas.microsoft.com/office/powerpoint/2010/main" val="2328890286"/>
              </p:ext>
            </p:extLst>
          </p:nvPr>
        </p:nvGraphicFramePr>
        <p:xfrm>
          <a:off x="1156996" y="2055847"/>
          <a:ext cx="9878008" cy="4486467"/>
        </p:xfrm>
        <a:graphic>
          <a:graphicData uri="http://schemas.openxmlformats.org/drawingml/2006/table">
            <a:tbl>
              <a:tblPr firstRow="1" bandRow="1">
                <a:tableStyleId>{802198C4-3087-4945-87E3-76CBB3509B7E}</a:tableStyleId>
              </a:tblPr>
              <a:tblGrid>
                <a:gridCol w="4939004">
                  <a:extLst>
                    <a:ext uri="{9D8B030D-6E8A-4147-A177-3AD203B41FA5}">
                      <a16:colId xmlns:a16="http://schemas.microsoft.com/office/drawing/2014/main" val="2791304202"/>
                    </a:ext>
                  </a:extLst>
                </a:gridCol>
                <a:gridCol w="4939004">
                  <a:extLst>
                    <a:ext uri="{9D8B030D-6E8A-4147-A177-3AD203B41FA5}">
                      <a16:colId xmlns:a16="http://schemas.microsoft.com/office/drawing/2014/main" val="3807932483"/>
                    </a:ext>
                  </a:extLst>
                </a:gridCol>
              </a:tblGrid>
              <a:tr h="384173">
                <a:tc>
                  <a:txBody>
                    <a:bodyPr/>
                    <a:lstStyle/>
                    <a:p>
                      <a:pPr algn="ctr" fontAlgn="t"/>
                      <a:r>
                        <a:rPr lang="en-US" sz="1600" b="1" i="0" u="none" strike="noStrike" dirty="0">
                          <a:solidFill>
                            <a:schemeClr val="bg1"/>
                          </a:solidFill>
                          <a:effectLst/>
                          <a:latin typeface="Century Gothic" panose="020B0502020202020204" pitchFamily="34" charset="0"/>
                        </a:rPr>
                        <a:t>Principles</a:t>
                      </a:r>
                    </a:p>
                  </a:txBody>
                  <a:tcPr marL="9525" marR="9525" marT="63500" marB="63500"/>
                </a:tc>
                <a:tc>
                  <a:txBody>
                    <a:bodyPr/>
                    <a:lstStyle/>
                    <a:p>
                      <a:pPr algn="ctr" fontAlgn="t"/>
                      <a:r>
                        <a:rPr lang="en-US" sz="1600" b="1" i="0" u="none" strike="noStrike">
                          <a:solidFill>
                            <a:schemeClr val="bg1"/>
                          </a:solidFill>
                          <a:effectLst/>
                          <a:latin typeface="Century Gothic" panose="020B0502020202020204" pitchFamily="34" charset="0"/>
                        </a:rPr>
                        <a:t>Coding Standard</a:t>
                      </a:r>
                    </a:p>
                  </a:txBody>
                  <a:tcPr marL="9525" marR="9525" marT="9525" marB="0"/>
                </a:tc>
                <a:extLst>
                  <a:ext uri="{0D108BD9-81ED-4DB2-BD59-A6C34878D82A}">
                    <a16:rowId xmlns:a16="http://schemas.microsoft.com/office/drawing/2014/main" val="3002203620"/>
                  </a:ext>
                </a:extLst>
              </a:tr>
              <a:tr h="514455">
                <a:tc>
                  <a:txBody>
                    <a:bodyPr/>
                    <a:lstStyle/>
                    <a:p>
                      <a:pPr algn="l" fontAlgn="t"/>
                      <a:r>
                        <a:rPr lang="en-US" sz="1600" b="0" i="0" u="none" strike="noStrike" dirty="0">
                          <a:solidFill>
                            <a:schemeClr val="bg1"/>
                          </a:solidFill>
                          <a:effectLst/>
                          <a:latin typeface="Century Gothic" panose="020B0502020202020204" pitchFamily="34" charset="0"/>
                        </a:rPr>
                        <a:t>1.      Validate</a:t>
                      </a:r>
                      <a:r>
                        <a:rPr lang="en-US" sz="1600" b="1" i="0" u="none" strike="noStrike" dirty="0">
                          <a:solidFill>
                            <a:schemeClr val="bg1"/>
                          </a:solidFill>
                          <a:effectLst/>
                          <a:latin typeface="Century Gothic" panose="020B0502020202020204" pitchFamily="34" charset="0"/>
                        </a:rPr>
                        <a:t> </a:t>
                      </a:r>
                      <a:r>
                        <a:rPr lang="en-US" sz="1600" b="0" i="0" u="none" strike="noStrike" dirty="0">
                          <a:solidFill>
                            <a:schemeClr val="bg1"/>
                          </a:solidFill>
                          <a:effectLst/>
                          <a:latin typeface="Century Gothic" panose="020B0502020202020204" pitchFamily="34" charset="0"/>
                        </a:rPr>
                        <a:t>Input Data</a:t>
                      </a:r>
                    </a:p>
                  </a:txBody>
                  <a:tcPr marL="9525" marR="9525" marT="9525" marB="0"/>
                </a:tc>
                <a:tc>
                  <a:txBody>
                    <a:bodyPr/>
                    <a:lstStyle/>
                    <a:p>
                      <a:pPr algn="l" fontAlgn="b"/>
                      <a:r>
                        <a:rPr lang="en-US" sz="1600" b="0" i="0" u="none" strike="noStrike">
                          <a:solidFill>
                            <a:schemeClr val="bg1"/>
                          </a:solidFill>
                          <a:effectLst/>
                          <a:latin typeface="Century Gothic" panose="020B0502020202020204" pitchFamily="34" charset="0"/>
                        </a:rPr>
                        <a:t>STD-002-INT,STD -003-STR, STD-004-SQL, STD-008-INT</a:t>
                      </a:r>
                    </a:p>
                  </a:txBody>
                  <a:tcPr marL="9525" marR="9525" marT="9525" marB="0" anchor="b"/>
                </a:tc>
                <a:extLst>
                  <a:ext uri="{0D108BD9-81ED-4DB2-BD59-A6C34878D82A}">
                    <a16:rowId xmlns:a16="http://schemas.microsoft.com/office/drawing/2014/main" val="2258844234"/>
                  </a:ext>
                </a:extLst>
              </a:tr>
              <a:tr h="384173">
                <a:tc>
                  <a:txBody>
                    <a:bodyPr/>
                    <a:lstStyle/>
                    <a:p>
                      <a:pPr algn="l" fontAlgn="t"/>
                      <a:r>
                        <a:rPr lang="en-US" sz="1600" b="0" i="0" u="none" strike="noStrike" dirty="0">
                          <a:solidFill>
                            <a:schemeClr val="bg1"/>
                          </a:solidFill>
                          <a:effectLst/>
                          <a:latin typeface="Century Gothic" panose="020B0502020202020204" pitchFamily="34" charset="0"/>
                        </a:rPr>
                        <a:t>2.      Heed Compiler Warnings</a:t>
                      </a:r>
                    </a:p>
                  </a:txBody>
                  <a:tcPr marL="9525" marR="9525" marT="9525" marB="0"/>
                </a:tc>
                <a:tc>
                  <a:txBody>
                    <a:bodyPr/>
                    <a:lstStyle/>
                    <a:p>
                      <a:pPr algn="l" fontAlgn="b"/>
                      <a:r>
                        <a:rPr lang="en-US" sz="1600" b="0" i="0" u="none" strike="noStrike">
                          <a:solidFill>
                            <a:schemeClr val="bg1"/>
                          </a:solidFill>
                          <a:effectLst/>
                          <a:latin typeface="Century Gothic" panose="020B0502020202020204" pitchFamily="34" charset="0"/>
                        </a:rPr>
                        <a:t>STD-007-ERR, STD-009-ARR</a:t>
                      </a:r>
                    </a:p>
                  </a:txBody>
                  <a:tcPr marL="9525" marR="9525" marT="9525" marB="0" anchor="b"/>
                </a:tc>
                <a:extLst>
                  <a:ext uri="{0D108BD9-81ED-4DB2-BD59-A6C34878D82A}">
                    <a16:rowId xmlns:a16="http://schemas.microsoft.com/office/drawing/2014/main" val="2216106711"/>
                  </a:ext>
                </a:extLst>
              </a:tr>
              <a:tr h="384173">
                <a:tc>
                  <a:txBody>
                    <a:bodyPr/>
                    <a:lstStyle/>
                    <a:p>
                      <a:pPr algn="l" fontAlgn="t"/>
                      <a:r>
                        <a:rPr lang="en-US" sz="1600" b="0" i="0" u="none" strike="noStrike" dirty="0">
                          <a:solidFill>
                            <a:schemeClr val="bg1"/>
                          </a:solidFill>
                          <a:effectLst/>
                          <a:latin typeface="Century Gothic" panose="020B0502020202020204" pitchFamily="34" charset="0"/>
                        </a:rPr>
                        <a:t>3.      Architect and Design for Security Policies</a:t>
                      </a:r>
                    </a:p>
                  </a:txBody>
                  <a:tcPr marL="9525" marR="9525" marT="9525" marB="0"/>
                </a:tc>
                <a:tc>
                  <a:txBody>
                    <a:bodyPr/>
                    <a:lstStyle/>
                    <a:p>
                      <a:pPr algn="l" fontAlgn="b"/>
                      <a:endParaRPr lang="en-US" sz="1600" b="0" i="0" u="none" strike="noStrike">
                        <a:solidFill>
                          <a:schemeClr val="bg1"/>
                        </a:solidFill>
                        <a:effectLst/>
                        <a:latin typeface="Century Gothic" panose="020B0502020202020204" pitchFamily="34" charset="0"/>
                      </a:endParaRPr>
                    </a:p>
                  </a:txBody>
                  <a:tcPr marL="9525" marR="9525" marT="9525" marB="0" anchor="b"/>
                </a:tc>
                <a:extLst>
                  <a:ext uri="{0D108BD9-81ED-4DB2-BD59-A6C34878D82A}">
                    <a16:rowId xmlns:a16="http://schemas.microsoft.com/office/drawing/2014/main" val="3494948933"/>
                  </a:ext>
                </a:extLst>
              </a:tr>
              <a:tr h="384173">
                <a:tc>
                  <a:txBody>
                    <a:bodyPr/>
                    <a:lstStyle/>
                    <a:p>
                      <a:pPr algn="l" fontAlgn="t"/>
                      <a:r>
                        <a:rPr lang="en-US" sz="1600" b="0" i="0" u="none" strike="noStrike" dirty="0">
                          <a:solidFill>
                            <a:schemeClr val="bg1"/>
                          </a:solidFill>
                          <a:effectLst/>
                          <a:latin typeface="Century Gothic" panose="020B0502020202020204" pitchFamily="34" charset="0"/>
                        </a:rPr>
                        <a:t>4.      Keep It Simple</a:t>
                      </a:r>
                    </a:p>
                  </a:txBody>
                  <a:tcPr marL="9525" marR="9525" marT="9525" marB="0"/>
                </a:tc>
                <a:tc>
                  <a:txBody>
                    <a:bodyPr/>
                    <a:lstStyle/>
                    <a:p>
                      <a:pPr algn="l" fontAlgn="b"/>
                      <a:r>
                        <a:rPr lang="en-US" sz="1600" b="0" i="0" u="none" strike="noStrike" dirty="0">
                          <a:solidFill>
                            <a:schemeClr val="bg1"/>
                          </a:solidFill>
                          <a:effectLst/>
                          <a:latin typeface="Century Gothic" panose="020B0502020202020204" pitchFamily="34" charset="0"/>
                        </a:rPr>
                        <a:t>STD-001-DCL</a:t>
                      </a:r>
                    </a:p>
                  </a:txBody>
                  <a:tcPr marL="9525" marR="9525" marT="9525" marB="0" anchor="b"/>
                </a:tc>
                <a:extLst>
                  <a:ext uri="{0D108BD9-81ED-4DB2-BD59-A6C34878D82A}">
                    <a16:rowId xmlns:a16="http://schemas.microsoft.com/office/drawing/2014/main" val="2900515082"/>
                  </a:ext>
                </a:extLst>
              </a:tr>
              <a:tr h="384173">
                <a:tc>
                  <a:txBody>
                    <a:bodyPr/>
                    <a:lstStyle/>
                    <a:p>
                      <a:pPr algn="l" fontAlgn="t"/>
                      <a:r>
                        <a:rPr lang="en-US" sz="1600" b="0" i="0" u="none" strike="noStrike" dirty="0">
                          <a:solidFill>
                            <a:schemeClr val="bg1"/>
                          </a:solidFill>
                          <a:effectLst/>
                          <a:latin typeface="Century Gothic" panose="020B0502020202020204" pitchFamily="34" charset="0"/>
                        </a:rPr>
                        <a:t>5.      Default Deny</a:t>
                      </a:r>
                    </a:p>
                  </a:txBody>
                  <a:tcPr marL="9525" marR="9525" marT="9525" marB="0"/>
                </a:tc>
                <a:tc>
                  <a:txBody>
                    <a:bodyPr/>
                    <a:lstStyle/>
                    <a:p>
                      <a:pPr algn="l" fontAlgn="b"/>
                      <a:endParaRPr lang="en-US" sz="1600" b="0" i="0" u="none" strike="noStrike" dirty="0">
                        <a:solidFill>
                          <a:schemeClr val="bg1"/>
                        </a:solidFill>
                        <a:effectLst/>
                        <a:latin typeface="Century Gothic" panose="020B0502020202020204" pitchFamily="34" charset="0"/>
                      </a:endParaRPr>
                    </a:p>
                  </a:txBody>
                  <a:tcPr marL="9525" marR="9525" marT="9525" marB="0" anchor="b"/>
                </a:tc>
                <a:extLst>
                  <a:ext uri="{0D108BD9-81ED-4DB2-BD59-A6C34878D82A}">
                    <a16:rowId xmlns:a16="http://schemas.microsoft.com/office/drawing/2014/main" val="281812908"/>
                  </a:ext>
                </a:extLst>
              </a:tr>
              <a:tr h="384173">
                <a:tc>
                  <a:txBody>
                    <a:bodyPr/>
                    <a:lstStyle/>
                    <a:p>
                      <a:pPr algn="l" fontAlgn="t"/>
                      <a:r>
                        <a:rPr lang="en-US" sz="1600" b="0" i="0" u="none" strike="noStrike">
                          <a:solidFill>
                            <a:schemeClr val="bg1"/>
                          </a:solidFill>
                          <a:effectLst/>
                          <a:latin typeface="Century Gothic" panose="020B0502020202020204" pitchFamily="34" charset="0"/>
                        </a:rPr>
                        <a:t>6.      Adhere to the Principle of Least Privilege</a:t>
                      </a:r>
                    </a:p>
                  </a:txBody>
                  <a:tcPr marL="9525" marR="9525" marT="9525" marB="0"/>
                </a:tc>
                <a:tc>
                  <a:txBody>
                    <a:bodyPr/>
                    <a:lstStyle/>
                    <a:p>
                      <a:pPr algn="l" fontAlgn="b"/>
                      <a:endParaRPr lang="en-US" sz="1600" b="0" i="0" u="none" strike="noStrike" dirty="0">
                        <a:solidFill>
                          <a:schemeClr val="bg1"/>
                        </a:solidFill>
                        <a:effectLst/>
                        <a:latin typeface="Century Gothic" panose="020B0502020202020204" pitchFamily="34" charset="0"/>
                      </a:endParaRPr>
                    </a:p>
                  </a:txBody>
                  <a:tcPr marL="9525" marR="9525" marT="9525" marB="0" anchor="b"/>
                </a:tc>
                <a:extLst>
                  <a:ext uri="{0D108BD9-81ED-4DB2-BD59-A6C34878D82A}">
                    <a16:rowId xmlns:a16="http://schemas.microsoft.com/office/drawing/2014/main" val="4170253976"/>
                  </a:ext>
                </a:extLst>
              </a:tr>
              <a:tr h="384173">
                <a:tc>
                  <a:txBody>
                    <a:bodyPr/>
                    <a:lstStyle/>
                    <a:p>
                      <a:pPr algn="l" fontAlgn="t"/>
                      <a:r>
                        <a:rPr lang="en-US" sz="1600" b="0" i="0" u="none" strike="noStrike">
                          <a:solidFill>
                            <a:schemeClr val="bg1"/>
                          </a:solidFill>
                          <a:effectLst/>
                          <a:latin typeface="Century Gothic" panose="020B0502020202020204" pitchFamily="34" charset="0"/>
                        </a:rPr>
                        <a:t>7.      Sanitize Data Sent to Other Systems</a:t>
                      </a:r>
                    </a:p>
                  </a:txBody>
                  <a:tcPr marL="9525" marR="9525" marT="9525" marB="0"/>
                </a:tc>
                <a:tc>
                  <a:txBody>
                    <a:bodyPr/>
                    <a:lstStyle/>
                    <a:p>
                      <a:pPr algn="l" fontAlgn="b"/>
                      <a:endParaRPr lang="en-US" sz="1600" b="0" i="0" u="none" strike="noStrike" dirty="0">
                        <a:solidFill>
                          <a:schemeClr val="bg1"/>
                        </a:solidFill>
                        <a:effectLst/>
                        <a:latin typeface="Century Gothic" panose="020B0502020202020204" pitchFamily="34" charset="0"/>
                      </a:endParaRPr>
                    </a:p>
                  </a:txBody>
                  <a:tcPr marL="9525" marR="9525" marT="9525" marB="0" anchor="b"/>
                </a:tc>
                <a:extLst>
                  <a:ext uri="{0D108BD9-81ED-4DB2-BD59-A6C34878D82A}">
                    <a16:rowId xmlns:a16="http://schemas.microsoft.com/office/drawing/2014/main" val="2335525270"/>
                  </a:ext>
                </a:extLst>
              </a:tr>
              <a:tr h="384173">
                <a:tc>
                  <a:txBody>
                    <a:bodyPr/>
                    <a:lstStyle/>
                    <a:p>
                      <a:pPr algn="l" fontAlgn="t"/>
                      <a:r>
                        <a:rPr lang="en-US" sz="1600" b="0" i="0" u="none" strike="noStrike">
                          <a:solidFill>
                            <a:schemeClr val="bg1"/>
                          </a:solidFill>
                          <a:effectLst/>
                          <a:latin typeface="Century Gothic" panose="020B0502020202020204" pitchFamily="34" charset="0"/>
                        </a:rPr>
                        <a:t>8.      Practice Defense in Depth </a:t>
                      </a:r>
                    </a:p>
                  </a:txBody>
                  <a:tcPr marL="9525" marR="9525" marT="9525" marB="0"/>
                </a:tc>
                <a:tc>
                  <a:txBody>
                    <a:bodyPr/>
                    <a:lstStyle/>
                    <a:p>
                      <a:pPr algn="l" fontAlgn="b"/>
                      <a:r>
                        <a:rPr lang="en-US" sz="1600" b="0" i="0" u="none" strike="noStrike" dirty="0">
                          <a:solidFill>
                            <a:schemeClr val="bg1"/>
                          </a:solidFill>
                          <a:effectLst/>
                          <a:latin typeface="Century Gothic" panose="020B0502020202020204" pitchFamily="34" charset="0"/>
                        </a:rPr>
                        <a:t>STD-004-SQL</a:t>
                      </a:r>
                    </a:p>
                  </a:txBody>
                  <a:tcPr marL="9525" marR="9525" marT="9525" marB="0" anchor="b"/>
                </a:tc>
                <a:extLst>
                  <a:ext uri="{0D108BD9-81ED-4DB2-BD59-A6C34878D82A}">
                    <a16:rowId xmlns:a16="http://schemas.microsoft.com/office/drawing/2014/main" val="1886110940"/>
                  </a:ext>
                </a:extLst>
              </a:tr>
              <a:tr h="514455">
                <a:tc>
                  <a:txBody>
                    <a:bodyPr/>
                    <a:lstStyle/>
                    <a:p>
                      <a:pPr algn="l" fontAlgn="t"/>
                      <a:r>
                        <a:rPr lang="en-US" sz="1600" b="0" i="0" u="none" strike="noStrike">
                          <a:solidFill>
                            <a:schemeClr val="bg1"/>
                          </a:solidFill>
                          <a:effectLst/>
                          <a:latin typeface="Century Gothic" panose="020B0502020202020204" pitchFamily="34" charset="0"/>
                        </a:rPr>
                        <a:t>9.      Use Effective Quality Assurance Techniques</a:t>
                      </a:r>
                    </a:p>
                  </a:txBody>
                  <a:tcPr marL="9525" marR="9525" marT="9525" marB="0"/>
                </a:tc>
                <a:tc>
                  <a:txBody>
                    <a:bodyPr/>
                    <a:lstStyle/>
                    <a:p>
                      <a:pPr algn="l" fontAlgn="b"/>
                      <a:r>
                        <a:rPr lang="en-US" sz="1600" b="0" i="0" u="none" strike="noStrike" dirty="0">
                          <a:solidFill>
                            <a:schemeClr val="bg1"/>
                          </a:solidFill>
                          <a:effectLst/>
                          <a:latin typeface="Century Gothic" panose="020B0502020202020204" pitchFamily="34" charset="0"/>
                        </a:rPr>
                        <a:t>STD-005-MEM, STD-006-DCL, STD-010-MEM</a:t>
                      </a:r>
                    </a:p>
                  </a:txBody>
                  <a:tcPr marL="9525" marR="9525" marT="9525" marB="0" anchor="b"/>
                </a:tc>
                <a:extLst>
                  <a:ext uri="{0D108BD9-81ED-4DB2-BD59-A6C34878D82A}">
                    <a16:rowId xmlns:a16="http://schemas.microsoft.com/office/drawing/2014/main" val="1135923031"/>
                  </a:ext>
                </a:extLst>
              </a:tr>
              <a:tr h="384173">
                <a:tc>
                  <a:txBody>
                    <a:bodyPr/>
                    <a:lstStyle/>
                    <a:p>
                      <a:pPr algn="l" fontAlgn="t"/>
                      <a:r>
                        <a:rPr lang="en-US" sz="1600" b="0" i="0" u="none" strike="noStrike">
                          <a:solidFill>
                            <a:schemeClr val="bg1"/>
                          </a:solidFill>
                          <a:effectLst/>
                          <a:latin typeface="Century Gothic" panose="020B0502020202020204" pitchFamily="34" charset="0"/>
                        </a:rPr>
                        <a:t>10.  Adopt a Secure Coding Standard</a:t>
                      </a:r>
                    </a:p>
                  </a:txBody>
                  <a:tcPr marL="9525" marR="9525" marT="9525" marB="0"/>
                </a:tc>
                <a:tc>
                  <a:txBody>
                    <a:bodyPr/>
                    <a:lstStyle/>
                    <a:p>
                      <a:pPr algn="l" fontAlgn="b"/>
                      <a:endParaRPr lang="en-US" sz="1600" b="0" i="0" u="none" strike="noStrike" dirty="0">
                        <a:solidFill>
                          <a:schemeClr val="bg1"/>
                        </a:solidFill>
                        <a:effectLst/>
                        <a:latin typeface="Century Gothic" panose="020B0502020202020204" pitchFamily="34" charset="0"/>
                      </a:endParaRPr>
                    </a:p>
                  </a:txBody>
                  <a:tcPr marL="9525" marR="9525" marT="9525" marB="0" anchor="b"/>
                </a:tc>
                <a:extLst>
                  <a:ext uri="{0D108BD9-81ED-4DB2-BD59-A6C34878D82A}">
                    <a16:rowId xmlns:a16="http://schemas.microsoft.com/office/drawing/2014/main" val="211845957"/>
                  </a:ext>
                </a:extLst>
              </a:tr>
            </a:tbl>
          </a:graphicData>
        </a:graphic>
      </p:graphicFrame>
      <p:pic>
        <p:nvPicPr>
          <p:cNvPr id="3" name="Audio 2">
            <a:hlinkClick r:id="" action="ppaction://media"/>
            <a:extLst>
              <a:ext uri="{FF2B5EF4-FFF2-40B4-BE49-F238E27FC236}">
                <a16:creationId xmlns:a16="http://schemas.microsoft.com/office/drawing/2014/main" id="{678B37E9-3E70-4D95-B52E-05BD9E7B9C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03"/>
    </mc:Choice>
    <mc:Fallback>
      <p:transition spd="slow" advTm="2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C3516AF1-4DAA-4631-8B3E-B70B2A64640E}"/>
              </a:ext>
            </a:extLst>
          </p:cNvPr>
          <p:cNvGraphicFramePr>
            <a:graphicFrameLocks noGrp="1"/>
          </p:cNvGraphicFramePr>
          <p:nvPr>
            <p:extLst>
              <p:ext uri="{D42A27DB-BD31-4B8C-83A1-F6EECF244321}">
                <p14:modId xmlns:p14="http://schemas.microsoft.com/office/powerpoint/2010/main" val="328972729"/>
              </p:ext>
            </p:extLst>
          </p:nvPr>
        </p:nvGraphicFramePr>
        <p:xfrm>
          <a:off x="1741714" y="2057401"/>
          <a:ext cx="8708572" cy="2106930"/>
        </p:xfrm>
        <a:graphic>
          <a:graphicData uri="http://schemas.openxmlformats.org/drawingml/2006/table">
            <a:tbl>
              <a:tblPr firstRow="1" firstCol="1" bandRow="1">
                <a:tableStyleId>{802198C4-3087-4945-87E3-76CBB3509B7E}</a:tableStyleId>
              </a:tblPr>
              <a:tblGrid>
                <a:gridCol w="1303462">
                  <a:extLst>
                    <a:ext uri="{9D8B030D-6E8A-4147-A177-3AD203B41FA5}">
                      <a16:colId xmlns:a16="http://schemas.microsoft.com/office/drawing/2014/main" val="1081922504"/>
                    </a:ext>
                  </a:extLst>
                </a:gridCol>
                <a:gridCol w="1310725">
                  <a:extLst>
                    <a:ext uri="{9D8B030D-6E8A-4147-A177-3AD203B41FA5}">
                      <a16:colId xmlns:a16="http://schemas.microsoft.com/office/drawing/2014/main" val="3534011440"/>
                    </a:ext>
                  </a:extLst>
                </a:gridCol>
                <a:gridCol w="1304267">
                  <a:extLst>
                    <a:ext uri="{9D8B030D-6E8A-4147-A177-3AD203B41FA5}">
                      <a16:colId xmlns:a16="http://schemas.microsoft.com/office/drawing/2014/main" val="3987828783"/>
                    </a:ext>
                  </a:extLst>
                </a:gridCol>
                <a:gridCol w="1888606">
                  <a:extLst>
                    <a:ext uri="{9D8B030D-6E8A-4147-A177-3AD203B41FA5}">
                      <a16:colId xmlns:a16="http://schemas.microsoft.com/office/drawing/2014/main" val="4001808029"/>
                    </a:ext>
                  </a:extLst>
                </a:gridCol>
                <a:gridCol w="1307496">
                  <a:extLst>
                    <a:ext uri="{9D8B030D-6E8A-4147-A177-3AD203B41FA5}">
                      <a16:colId xmlns:a16="http://schemas.microsoft.com/office/drawing/2014/main" val="1769980422"/>
                    </a:ext>
                  </a:extLst>
                </a:gridCol>
                <a:gridCol w="1594016">
                  <a:extLst>
                    <a:ext uri="{9D8B030D-6E8A-4147-A177-3AD203B41FA5}">
                      <a16:colId xmlns:a16="http://schemas.microsoft.com/office/drawing/2014/main" val="1092674114"/>
                    </a:ext>
                  </a:extLst>
                </a:gridCol>
              </a:tblGrid>
              <a:tr h="0">
                <a:tc>
                  <a:txBody>
                    <a:bodyPr/>
                    <a:lstStyle/>
                    <a:p>
                      <a:pPr marL="0" marR="0" algn="ctr">
                        <a:spcBef>
                          <a:spcPts val="0"/>
                        </a:spcBef>
                        <a:spcAft>
                          <a:spcPts val="0"/>
                        </a:spcAft>
                      </a:pPr>
                      <a:r>
                        <a:rPr lang="en-US" sz="1200" dirty="0">
                          <a:solidFill>
                            <a:schemeClr val="bg1"/>
                          </a:solidFill>
                          <a:effectLst/>
                        </a:rPr>
                        <a:t>Rule</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Severity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Likelihood</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Remediation Cost</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173180785"/>
                  </a:ext>
                </a:extLst>
              </a:tr>
              <a:tr h="0">
                <a:tc>
                  <a:txBody>
                    <a:bodyPr/>
                    <a:lstStyle/>
                    <a:p>
                      <a:pPr algn="l" rtl="0" fontAlgn="ctr"/>
                      <a:r>
                        <a:rPr lang="en-US" sz="1200" b="0" i="0" u="none" strike="noStrike">
                          <a:solidFill>
                            <a:schemeClr val="bg1"/>
                          </a:solidFill>
                          <a:effectLst/>
                          <a:latin typeface="Arial" panose="020B0604020202020204" pitchFamily="34" charset="0"/>
                        </a:rPr>
                        <a:t>STD-006-DCL</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Low</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Unlikely</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P1</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L3</a:t>
                      </a:r>
                    </a:p>
                  </a:txBody>
                  <a:tcPr marL="9525" marR="9525" marT="9525" marB="0" anchor="ctr"/>
                </a:tc>
                <a:extLst>
                  <a:ext uri="{0D108BD9-81ED-4DB2-BD59-A6C34878D82A}">
                    <a16:rowId xmlns:a16="http://schemas.microsoft.com/office/drawing/2014/main" val="1241864534"/>
                  </a:ext>
                </a:extLst>
              </a:tr>
              <a:tr h="0">
                <a:tc>
                  <a:txBody>
                    <a:bodyPr/>
                    <a:lstStyle/>
                    <a:p>
                      <a:pPr algn="l" rtl="0" fontAlgn="ctr"/>
                      <a:r>
                        <a:rPr lang="en-US" sz="1200" b="0" i="0" u="none" strike="noStrike">
                          <a:solidFill>
                            <a:schemeClr val="bg1"/>
                          </a:solidFill>
                          <a:effectLst/>
                          <a:latin typeface="Arial" panose="020B0604020202020204" pitchFamily="34" charset="0"/>
                        </a:rPr>
                        <a:t>STD-001-DCL</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Unlikely</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P2</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L3</a:t>
                      </a:r>
                    </a:p>
                  </a:txBody>
                  <a:tcPr marL="9525" marR="9525" marT="9525" marB="0" anchor="ctr"/>
                </a:tc>
                <a:extLst>
                  <a:ext uri="{0D108BD9-81ED-4DB2-BD59-A6C34878D82A}">
                    <a16:rowId xmlns:a16="http://schemas.microsoft.com/office/drawing/2014/main" val="716414700"/>
                  </a:ext>
                </a:extLst>
              </a:tr>
              <a:tr h="0">
                <a:tc>
                  <a:txBody>
                    <a:bodyPr/>
                    <a:lstStyle/>
                    <a:p>
                      <a:pPr algn="l" rtl="0" fontAlgn="ctr"/>
                      <a:r>
                        <a:rPr lang="en-US" sz="1200" b="0" i="0" u="none" strike="noStrike">
                          <a:solidFill>
                            <a:schemeClr val="bg1"/>
                          </a:solidFill>
                          <a:effectLst/>
                          <a:latin typeface="Arial" panose="020B0604020202020204" pitchFamily="34" charset="0"/>
                        </a:rPr>
                        <a:t>STD-008-INT</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Low</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Probable</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P2</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L3</a:t>
                      </a:r>
                    </a:p>
                  </a:txBody>
                  <a:tcPr marL="9525" marR="9525" marT="9525" marB="0" anchor="ctr"/>
                </a:tc>
                <a:extLst>
                  <a:ext uri="{0D108BD9-81ED-4DB2-BD59-A6C34878D82A}">
                    <a16:rowId xmlns:a16="http://schemas.microsoft.com/office/drawing/2014/main" val="2717687270"/>
                  </a:ext>
                </a:extLst>
              </a:tr>
              <a:tr h="0">
                <a:tc>
                  <a:txBody>
                    <a:bodyPr/>
                    <a:lstStyle/>
                    <a:p>
                      <a:pPr algn="l" rtl="0" fontAlgn="ctr"/>
                      <a:r>
                        <a:rPr lang="en-US" sz="1200" b="0" i="0" u="none" strike="noStrike">
                          <a:solidFill>
                            <a:schemeClr val="bg1"/>
                          </a:solidFill>
                          <a:effectLst/>
                          <a:latin typeface="Arial" panose="020B0604020202020204" pitchFamily="34" charset="0"/>
                        </a:rPr>
                        <a:t>STD-007-ERR</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Low</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Probable</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P4</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L3</a:t>
                      </a:r>
                    </a:p>
                  </a:txBody>
                  <a:tcPr marL="9525" marR="9525" marT="9525" marB="0" anchor="ctr"/>
                </a:tc>
                <a:extLst>
                  <a:ext uri="{0D108BD9-81ED-4DB2-BD59-A6C34878D82A}">
                    <a16:rowId xmlns:a16="http://schemas.microsoft.com/office/drawing/2014/main" val="881015553"/>
                  </a:ext>
                </a:extLst>
              </a:tr>
              <a:tr h="0">
                <a:tc>
                  <a:txBody>
                    <a:bodyPr/>
                    <a:lstStyle/>
                    <a:p>
                      <a:pPr algn="l" rtl="0" fontAlgn="ctr"/>
                      <a:r>
                        <a:rPr lang="en-US" sz="1200" b="0" i="0" u="none" strike="noStrike">
                          <a:solidFill>
                            <a:schemeClr val="bg1"/>
                          </a:solidFill>
                          <a:effectLst/>
                          <a:latin typeface="Arial" panose="020B0604020202020204" pitchFamily="34" charset="0"/>
                        </a:rPr>
                        <a:t>STD-009-ARR</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Probable</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P6</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L2</a:t>
                      </a:r>
                    </a:p>
                  </a:txBody>
                  <a:tcPr marL="9525" marR="9525" marT="9525" marB="0" anchor="ctr"/>
                </a:tc>
                <a:extLst>
                  <a:ext uri="{0D108BD9-81ED-4DB2-BD59-A6C34878D82A}">
                    <a16:rowId xmlns:a16="http://schemas.microsoft.com/office/drawing/2014/main" val="643300223"/>
                  </a:ext>
                </a:extLst>
              </a:tr>
              <a:tr h="0">
                <a:tc>
                  <a:txBody>
                    <a:bodyPr/>
                    <a:lstStyle/>
                    <a:p>
                      <a:pPr algn="l" rtl="0" fontAlgn="ctr"/>
                      <a:r>
                        <a:rPr lang="en-US" sz="1200" b="0" i="0" u="none" strike="noStrike">
                          <a:solidFill>
                            <a:schemeClr val="bg1"/>
                          </a:solidFill>
                          <a:effectLst/>
                          <a:latin typeface="Arial" panose="020B0604020202020204" pitchFamily="34" charset="0"/>
                        </a:rPr>
                        <a:t>STD-003-STR</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Probable</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P8</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L2</a:t>
                      </a:r>
                    </a:p>
                  </a:txBody>
                  <a:tcPr marL="9525" marR="9525" marT="9525" marB="0" anchor="ctr"/>
                </a:tc>
                <a:extLst>
                  <a:ext uri="{0D108BD9-81ED-4DB2-BD59-A6C34878D82A}">
                    <a16:rowId xmlns:a16="http://schemas.microsoft.com/office/drawing/2014/main" val="1630463764"/>
                  </a:ext>
                </a:extLst>
              </a:tr>
              <a:tr h="0">
                <a:tc>
                  <a:txBody>
                    <a:bodyPr/>
                    <a:lstStyle/>
                    <a:p>
                      <a:pPr algn="l" rtl="0" fontAlgn="ctr"/>
                      <a:r>
                        <a:rPr lang="en-US" sz="1200" b="0" i="0" u="none" strike="noStrike">
                          <a:solidFill>
                            <a:schemeClr val="bg1"/>
                          </a:solidFill>
                          <a:effectLst/>
                          <a:latin typeface="Arial" panose="020B0604020202020204" pitchFamily="34" charset="0"/>
                        </a:rPr>
                        <a:t>STD-005-MEM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Probable</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P8</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L2</a:t>
                      </a:r>
                    </a:p>
                  </a:txBody>
                  <a:tcPr marL="9525" marR="9525" marT="9525" marB="0" anchor="ctr"/>
                </a:tc>
                <a:extLst>
                  <a:ext uri="{0D108BD9-81ED-4DB2-BD59-A6C34878D82A}">
                    <a16:rowId xmlns:a16="http://schemas.microsoft.com/office/drawing/2014/main" val="3155279088"/>
                  </a:ext>
                </a:extLst>
              </a:tr>
              <a:tr h="0">
                <a:tc>
                  <a:txBody>
                    <a:bodyPr/>
                    <a:lstStyle/>
                    <a:p>
                      <a:pPr algn="l" rtl="0" fontAlgn="ctr"/>
                      <a:r>
                        <a:rPr lang="en-US" sz="1200" b="0" i="0" u="none" strike="noStrike">
                          <a:solidFill>
                            <a:schemeClr val="bg1"/>
                          </a:solidFill>
                          <a:effectLst/>
                          <a:latin typeface="Arial" panose="020B0604020202020204" pitchFamily="34" charset="0"/>
                        </a:rPr>
                        <a:t>STD-002-INT</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Likely</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P9</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L2</a:t>
                      </a:r>
                    </a:p>
                  </a:txBody>
                  <a:tcPr marL="9525" marR="9525" marT="9525" marB="0" anchor="ctr"/>
                </a:tc>
                <a:extLst>
                  <a:ext uri="{0D108BD9-81ED-4DB2-BD59-A6C34878D82A}">
                    <a16:rowId xmlns:a16="http://schemas.microsoft.com/office/drawing/2014/main" val="566886429"/>
                  </a:ext>
                </a:extLst>
              </a:tr>
              <a:tr h="0">
                <a:tc>
                  <a:txBody>
                    <a:bodyPr/>
                    <a:lstStyle/>
                    <a:p>
                      <a:pPr algn="l" rtl="0" fontAlgn="ctr"/>
                      <a:r>
                        <a:rPr lang="en-US" sz="1200" b="0" i="0" u="none" strike="noStrike">
                          <a:solidFill>
                            <a:schemeClr val="bg1"/>
                          </a:solidFill>
                          <a:effectLst/>
                          <a:latin typeface="Arial" panose="020B0604020202020204" pitchFamily="34" charset="0"/>
                        </a:rPr>
                        <a:t>STD-004-SQL</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Probable</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P12</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L1</a:t>
                      </a:r>
                    </a:p>
                  </a:txBody>
                  <a:tcPr marL="9525" marR="9525" marT="9525" marB="0" anchor="ctr"/>
                </a:tc>
                <a:extLst>
                  <a:ext uri="{0D108BD9-81ED-4DB2-BD59-A6C34878D82A}">
                    <a16:rowId xmlns:a16="http://schemas.microsoft.com/office/drawing/2014/main" val="4268949847"/>
                  </a:ext>
                </a:extLst>
              </a:tr>
              <a:tr h="0">
                <a:tc>
                  <a:txBody>
                    <a:bodyPr/>
                    <a:lstStyle/>
                    <a:p>
                      <a:pPr algn="l" rtl="0" fontAlgn="ctr"/>
                      <a:r>
                        <a:rPr lang="en-US" sz="1200" b="0" i="0" u="none" strike="noStrike">
                          <a:solidFill>
                            <a:schemeClr val="bg1"/>
                          </a:solidFill>
                          <a:effectLst/>
                          <a:latin typeface="Arial" panose="020B0604020202020204" pitchFamily="34" charset="0"/>
                        </a:rPr>
                        <a:t>STD-010-MEM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High</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Likely</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Medium</a:t>
                      </a:r>
                    </a:p>
                  </a:txBody>
                  <a:tcPr marL="9525" marR="9525" marT="9525" marB="0" anchor="ctr"/>
                </a:tc>
                <a:tc>
                  <a:txBody>
                    <a:bodyPr/>
                    <a:lstStyle/>
                    <a:p>
                      <a:pPr algn="l" rtl="0" fontAlgn="ctr"/>
                      <a:r>
                        <a:rPr lang="en-US" sz="1200" b="0" i="0" u="none" strike="noStrike">
                          <a:solidFill>
                            <a:schemeClr val="bg1"/>
                          </a:solidFill>
                          <a:effectLst/>
                          <a:latin typeface="Arial" panose="020B0604020202020204" pitchFamily="34" charset="0"/>
                        </a:rPr>
                        <a:t>P18</a:t>
                      </a:r>
                    </a:p>
                  </a:txBody>
                  <a:tcPr marL="9525" marR="9525" marT="9525" marB="0" anchor="ctr"/>
                </a:tc>
                <a:tc>
                  <a:txBody>
                    <a:bodyPr/>
                    <a:lstStyle/>
                    <a:p>
                      <a:pPr algn="l" rtl="0" fontAlgn="ctr"/>
                      <a:r>
                        <a:rPr lang="en-US" sz="1200" b="0" i="0" u="none" strike="noStrike" dirty="0">
                          <a:solidFill>
                            <a:schemeClr val="bg1"/>
                          </a:solidFill>
                          <a:effectLst/>
                          <a:latin typeface="Arial" panose="020B0604020202020204" pitchFamily="34" charset="0"/>
                        </a:rPr>
                        <a:t>L1</a:t>
                      </a:r>
                    </a:p>
                  </a:txBody>
                  <a:tcPr marL="9525" marR="9525" marT="9525" marB="0" anchor="ctr"/>
                </a:tc>
                <a:extLst>
                  <a:ext uri="{0D108BD9-81ED-4DB2-BD59-A6C34878D82A}">
                    <a16:rowId xmlns:a16="http://schemas.microsoft.com/office/drawing/2014/main" val="4279175008"/>
                  </a:ext>
                </a:extLst>
              </a:tr>
            </a:tbl>
          </a:graphicData>
        </a:graphic>
      </p:graphicFrame>
      <p:sp>
        <p:nvSpPr>
          <p:cNvPr id="3" name="TextBox 2">
            <a:extLst>
              <a:ext uri="{FF2B5EF4-FFF2-40B4-BE49-F238E27FC236}">
                <a16:creationId xmlns:a16="http://schemas.microsoft.com/office/drawing/2014/main" id="{DEFBFCC7-85AC-4583-906C-D21D9ACA9C3C}"/>
              </a:ext>
            </a:extLst>
          </p:cNvPr>
          <p:cNvSpPr txBox="1"/>
          <p:nvPr/>
        </p:nvSpPr>
        <p:spPr>
          <a:xfrm>
            <a:off x="1741714" y="4335624"/>
            <a:ext cx="8708572" cy="1169551"/>
          </a:xfrm>
          <a:prstGeom prst="rect">
            <a:avLst/>
          </a:prstGeom>
          <a:noFill/>
        </p:spPr>
        <p:txBody>
          <a:bodyPr wrap="square" rtlCol="0">
            <a:spAutoFit/>
          </a:bodyPr>
          <a:lstStyle/>
          <a:p>
            <a:r>
              <a:rPr lang="en-US" dirty="0">
                <a:solidFill>
                  <a:schemeClr val="bg1"/>
                </a:solidFill>
              </a:rPr>
              <a:t>Priority and Levels</a:t>
            </a:r>
          </a:p>
          <a:p>
            <a:r>
              <a:rPr lang="en-US" dirty="0">
                <a:solidFill>
                  <a:schemeClr val="bg1"/>
                </a:solidFill>
              </a:rPr>
              <a:t>- Severity, Likelihood, and Remediation Cost are assigned a 1-3 point value</a:t>
            </a:r>
          </a:p>
          <a:p>
            <a:r>
              <a:rPr lang="en-US" dirty="0">
                <a:solidFill>
                  <a:schemeClr val="bg1"/>
                </a:solidFill>
              </a:rPr>
              <a:t>- Points are then multiplied together to create a priority from 1 - 27 </a:t>
            </a:r>
          </a:p>
          <a:p>
            <a:r>
              <a:rPr lang="en-US" dirty="0">
                <a:solidFill>
                  <a:schemeClr val="bg1"/>
                </a:solidFill>
              </a:rPr>
              <a:t>- Levels are ranges of priorities L3 (P1-P4), L2 (P6-P9), and L1 (P12-P27)</a:t>
            </a:r>
          </a:p>
          <a:p>
            <a:r>
              <a:rPr lang="en-US" dirty="0">
                <a:solidFill>
                  <a:schemeClr val="bg1"/>
                </a:solidFill>
              </a:rPr>
              <a:t>- Base on SEI CERT Oracle Coding Standards</a:t>
            </a:r>
          </a:p>
        </p:txBody>
      </p:sp>
      <p:pic>
        <p:nvPicPr>
          <p:cNvPr id="4" name="Audio 3">
            <a:hlinkClick r:id="" action="ppaction://media"/>
            <a:extLst>
              <a:ext uri="{FF2B5EF4-FFF2-40B4-BE49-F238E27FC236}">
                <a16:creationId xmlns:a16="http://schemas.microsoft.com/office/drawing/2014/main" id="{1BE27DC7-3C25-46EE-B51B-84EAC8FDD8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309"/>
    </mc:Choice>
    <mc:Fallback>
      <p:transition spd="slow" advTm="56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in rest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This is the storing of data using encryption methods so that if someone attempts to access the data they will be unable to use it without the proper encryption/decryption algorithms and keys. This data is usually protected through several layers of security such as firewalls and anti-virus software</a:t>
            </a:r>
          </a:p>
          <a:p>
            <a:pPr marL="228600" indent="-228600">
              <a:spcBef>
                <a:spcPts val="0"/>
              </a:spcBef>
              <a:buSzPts val="2000"/>
            </a:pPr>
            <a:r>
              <a:rPr lang="en-US" sz="1800" dirty="0">
                <a:effectLst/>
                <a:latin typeface="Calibri" panose="020F0502020204030204" pitchFamily="34" charset="0"/>
                <a:ea typeface="Calibri" panose="020F0502020204030204" pitchFamily="34" charset="0"/>
              </a:rPr>
              <a:t>Encryption at flight</a:t>
            </a:r>
            <a:endParaRPr lang="en-US" sz="1800" dirty="0">
              <a:latin typeface="Calibri" panose="020F0502020204030204" pitchFamily="34" charset="0"/>
              <a:ea typeface="Calibri" panose="020F0502020204030204" pitchFamily="34" charset="0"/>
            </a:endParaRP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This is the process of using encrypted communications levels that the data will travel along. Such as HTTPS or SSL/TLS. </a:t>
            </a:r>
          </a:p>
          <a:p>
            <a:pPr marL="228600" indent="-228600">
              <a:spcBef>
                <a:spcPts val="0"/>
              </a:spcBef>
              <a:buSzPts val="2000"/>
            </a:pPr>
            <a:r>
              <a:rPr lang="en-US" sz="1800" dirty="0">
                <a:effectLst/>
                <a:latin typeface="Calibri" panose="020F0502020204030204" pitchFamily="34" charset="0"/>
                <a:ea typeface="Calibri" panose="020F0502020204030204" pitchFamily="34" charset="0"/>
              </a:rPr>
              <a:t>Encryption in use</a:t>
            </a:r>
            <a:endParaRPr lang="en-US" sz="1800" dirty="0">
              <a:latin typeface="Calibri" panose="020F0502020204030204" pitchFamily="34" charset="0"/>
              <a:ea typeface="Calibri" panose="020F0502020204030204" pitchFamily="34" charset="0"/>
            </a:endParaRP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This is the process of transforming the data before transit. This would include hashing passwords on input and comparing the hash password to the store data before providing access to a system.</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B49A283-9527-41B5-8CC5-10BE723D79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939"/>
    </mc:Choice>
    <mc:Fallback>
      <p:transition spd="slow" advTm="37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Authentication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This is the process of validating a user or application. It’s making sure the person/app is who they say they are. Methods include usernames and password or additional levels such as 2 Factor Authentication and using something you know(username/password) with something you have (application the provides an randomly generated access key that the system also knows)</a:t>
            </a:r>
            <a:endParaRPr lang="en-US" sz="16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Authorization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Authorization is giving access to only what a user/application need. Here we using things such as roles and policies to determine if a user has the right authority to access a piece of the system, whether it’s a database, or functions that perform specific actions.</a:t>
            </a:r>
            <a:endParaRPr lang="en-US" sz="16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Accounting</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This is the process of logging and auditing how your systems are used. It allows for someone with the right authorization to see who is doing what and if there are any signs of abuse to the system.</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6205615-2689-4EF8-B976-F5B799AFB9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542"/>
    </mc:Choice>
    <mc:Fallback>
      <p:transition spd="slow" advTm="50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Vector 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Tested various Vector functionalities that falls with in our STD-010-MEM coding standard.</a:t>
            </a:r>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F1D41860-38DE-4AEA-AF6C-E572FA25481E}"/>
              </a:ext>
            </a:extLst>
          </p:cNvPr>
          <p:cNvPicPr>
            <a:picLocks noChangeAspect="1"/>
          </p:cNvPicPr>
          <p:nvPr/>
        </p:nvPicPr>
        <p:blipFill>
          <a:blip r:embed="rId7"/>
          <a:stretch>
            <a:fillRect/>
          </a:stretch>
        </p:blipFill>
        <p:spPr>
          <a:xfrm>
            <a:off x="685802" y="3256550"/>
            <a:ext cx="4663750" cy="1457528"/>
          </a:xfrm>
          <a:prstGeom prst="rect">
            <a:avLst/>
          </a:prstGeom>
        </p:spPr>
      </p:pic>
      <p:pic>
        <p:nvPicPr>
          <p:cNvPr id="5" name="Picture 4">
            <a:extLst>
              <a:ext uri="{FF2B5EF4-FFF2-40B4-BE49-F238E27FC236}">
                <a16:creationId xmlns:a16="http://schemas.microsoft.com/office/drawing/2014/main" id="{B4CE67B0-92B3-4509-A2E9-38BBA36228CD}"/>
              </a:ext>
            </a:extLst>
          </p:cNvPr>
          <p:cNvPicPr>
            <a:picLocks noChangeAspect="1"/>
          </p:cNvPicPr>
          <p:nvPr/>
        </p:nvPicPr>
        <p:blipFill>
          <a:blip r:embed="rId8"/>
          <a:stretch>
            <a:fillRect/>
          </a:stretch>
        </p:blipFill>
        <p:spPr>
          <a:xfrm>
            <a:off x="7200900" y="3256550"/>
            <a:ext cx="3543795" cy="1457528"/>
          </a:xfrm>
          <a:prstGeom prst="rect">
            <a:avLst/>
          </a:prstGeom>
        </p:spPr>
      </p:pic>
      <p:sp>
        <p:nvSpPr>
          <p:cNvPr id="6" name="TextBox 5">
            <a:extLst>
              <a:ext uri="{FF2B5EF4-FFF2-40B4-BE49-F238E27FC236}">
                <a16:creationId xmlns:a16="http://schemas.microsoft.com/office/drawing/2014/main" id="{581401CE-4E36-41B9-AC97-F666E459C061}"/>
              </a:ext>
            </a:extLst>
          </p:cNvPr>
          <p:cNvSpPr txBox="1"/>
          <p:nvPr/>
        </p:nvSpPr>
        <p:spPr>
          <a:xfrm>
            <a:off x="685800" y="4808376"/>
            <a:ext cx="4284306" cy="523220"/>
          </a:xfrm>
          <a:prstGeom prst="rect">
            <a:avLst/>
          </a:prstGeom>
          <a:noFill/>
        </p:spPr>
        <p:txBody>
          <a:bodyPr wrap="square" rtlCol="0">
            <a:spAutoFit/>
          </a:bodyPr>
          <a:lstStyle/>
          <a:p>
            <a:r>
              <a:rPr lang="en-US" dirty="0">
                <a:solidFill>
                  <a:schemeClr val="bg1"/>
                </a:solidFill>
              </a:rPr>
              <a:t>Shows the capacity of the Vector will always be greater than the size.</a:t>
            </a:r>
          </a:p>
        </p:txBody>
      </p:sp>
      <p:sp>
        <p:nvSpPr>
          <p:cNvPr id="7" name="TextBox 6">
            <a:extLst>
              <a:ext uri="{FF2B5EF4-FFF2-40B4-BE49-F238E27FC236}">
                <a16:creationId xmlns:a16="http://schemas.microsoft.com/office/drawing/2014/main" id="{CEB093B3-02F9-4F6C-A799-994C7113D610}"/>
              </a:ext>
            </a:extLst>
          </p:cNvPr>
          <p:cNvSpPr txBox="1"/>
          <p:nvPr/>
        </p:nvSpPr>
        <p:spPr>
          <a:xfrm>
            <a:off x="7200900" y="4808376"/>
            <a:ext cx="3491982" cy="523220"/>
          </a:xfrm>
          <a:prstGeom prst="rect">
            <a:avLst/>
          </a:prstGeom>
          <a:noFill/>
        </p:spPr>
        <p:txBody>
          <a:bodyPr wrap="square" rtlCol="0">
            <a:spAutoFit/>
          </a:bodyPr>
          <a:lstStyle/>
          <a:p>
            <a:r>
              <a:rPr lang="en-US" dirty="0">
                <a:solidFill>
                  <a:schemeClr val="bg1"/>
                </a:solidFill>
              </a:rPr>
              <a:t>Shows the vector is truly empty after performing a clear() method on the vector.</a:t>
            </a:r>
          </a:p>
        </p:txBody>
      </p:sp>
      <p:pic>
        <p:nvPicPr>
          <p:cNvPr id="2" name="Audio 1">
            <a:hlinkClick r:id="" action="ppaction://media"/>
            <a:extLst>
              <a:ext uri="{FF2B5EF4-FFF2-40B4-BE49-F238E27FC236}">
                <a16:creationId xmlns:a16="http://schemas.microsoft.com/office/drawing/2014/main" id="{08DB00DD-BE17-4B01-AF16-50742B4AFFE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677"/>
    </mc:Choice>
    <mc:Fallback>
      <p:transition spd="slow" advTm="51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Vector 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581401CE-4E36-41B9-AC97-F666E459C061}"/>
              </a:ext>
            </a:extLst>
          </p:cNvPr>
          <p:cNvSpPr txBox="1"/>
          <p:nvPr/>
        </p:nvSpPr>
        <p:spPr>
          <a:xfrm>
            <a:off x="685800" y="4808376"/>
            <a:ext cx="4284306" cy="954107"/>
          </a:xfrm>
          <a:prstGeom prst="rect">
            <a:avLst/>
          </a:prstGeom>
          <a:noFill/>
        </p:spPr>
        <p:txBody>
          <a:bodyPr wrap="square" rtlCol="0">
            <a:spAutoFit/>
          </a:bodyPr>
          <a:lstStyle/>
          <a:p>
            <a:r>
              <a:rPr lang="en-US" dirty="0">
                <a:solidFill>
                  <a:schemeClr val="bg1"/>
                </a:solidFill>
              </a:rPr>
              <a:t>Testing that we can increase the reserved memory of a vector without changing the size of the vector. If the size of the vector changed that would suggest an element had been added or removed.</a:t>
            </a:r>
          </a:p>
        </p:txBody>
      </p:sp>
      <p:sp>
        <p:nvSpPr>
          <p:cNvPr id="7" name="TextBox 6">
            <a:extLst>
              <a:ext uri="{FF2B5EF4-FFF2-40B4-BE49-F238E27FC236}">
                <a16:creationId xmlns:a16="http://schemas.microsoft.com/office/drawing/2014/main" id="{CEB093B3-02F9-4F6C-A799-994C7113D610}"/>
              </a:ext>
            </a:extLst>
          </p:cNvPr>
          <p:cNvSpPr txBox="1"/>
          <p:nvPr/>
        </p:nvSpPr>
        <p:spPr>
          <a:xfrm>
            <a:off x="7133615" y="3875314"/>
            <a:ext cx="3491982" cy="1169551"/>
          </a:xfrm>
          <a:prstGeom prst="rect">
            <a:avLst/>
          </a:prstGeom>
          <a:noFill/>
        </p:spPr>
        <p:txBody>
          <a:bodyPr wrap="square" rtlCol="0">
            <a:spAutoFit/>
          </a:bodyPr>
          <a:lstStyle/>
          <a:p>
            <a:r>
              <a:rPr lang="en-US" dirty="0">
                <a:solidFill>
                  <a:schemeClr val="bg1"/>
                </a:solidFill>
              </a:rPr>
              <a:t>This Vector test will throw an exception and falls into the “Heed Compiler Warnings” policy. Here we are trying to access and object outside the current vector size.</a:t>
            </a:r>
          </a:p>
        </p:txBody>
      </p:sp>
      <p:pic>
        <p:nvPicPr>
          <p:cNvPr id="4" name="Picture 3">
            <a:extLst>
              <a:ext uri="{FF2B5EF4-FFF2-40B4-BE49-F238E27FC236}">
                <a16:creationId xmlns:a16="http://schemas.microsoft.com/office/drawing/2014/main" id="{1A7DFF99-1271-498D-9678-F45CCF7DB54C}"/>
              </a:ext>
            </a:extLst>
          </p:cNvPr>
          <p:cNvPicPr>
            <a:picLocks noChangeAspect="1"/>
          </p:cNvPicPr>
          <p:nvPr/>
        </p:nvPicPr>
        <p:blipFill>
          <a:blip r:embed="rId7"/>
          <a:stretch>
            <a:fillRect/>
          </a:stretch>
        </p:blipFill>
        <p:spPr>
          <a:xfrm>
            <a:off x="778521" y="2964298"/>
            <a:ext cx="4191585" cy="1638529"/>
          </a:xfrm>
          <a:prstGeom prst="rect">
            <a:avLst/>
          </a:prstGeom>
        </p:spPr>
      </p:pic>
      <p:pic>
        <p:nvPicPr>
          <p:cNvPr id="9" name="Picture 8">
            <a:extLst>
              <a:ext uri="{FF2B5EF4-FFF2-40B4-BE49-F238E27FC236}">
                <a16:creationId xmlns:a16="http://schemas.microsoft.com/office/drawing/2014/main" id="{3F792291-CFD8-4DBE-B6DE-BD68FBAFFF17}"/>
              </a:ext>
            </a:extLst>
          </p:cNvPr>
          <p:cNvPicPr>
            <a:picLocks noChangeAspect="1"/>
          </p:cNvPicPr>
          <p:nvPr/>
        </p:nvPicPr>
        <p:blipFill>
          <a:blip r:embed="rId8"/>
          <a:stretch>
            <a:fillRect/>
          </a:stretch>
        </p:blipFill>
        <p:spPr>
          <a:xfrm>
            <a:off x="7133615" y="2853474"/>
            <a:ext cx="4372585" cy="895475"/>
          </a:xfrm>
          <a:prstGeom prst="rect">
            <a:avLst/>
          </a:prstGeom>
        </p:spPr>
      </p:pic>
      <p:pic>
        <p:nvPicPr>
          <p:cNvPr id="2" name="Audio 1">
            <a:hlinkClick r:id="" action="ppaction://media"/>
            <a:extLst>
              <a:ext uri="{FF2B5EF4-FFF2-40B4-BE49-F238E27FC236}">
                <a16:creationId xmlns:a16="http://schemas.microsoft.com/office/drawing/2014/main" id="{99249383-203C-4B8E-A366-73E646DF720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08444154"/>
      </p:ext>
    </p:extLst>
  </p:cSld>
  <p:clrMapOvr>
    <a:masterClrMapping/>
  </p:clrMapOvr>
  <mc:AlternateContent xmlns:mc="http://schemas.openxmlformats.org/markup-compatibility/2006">
    <mc:Choice xmlns:p14="http://schemas.microsoft.com/office/powerpoint/2010/main" Requires="p14">
      <p:transition spd="slow" p14:dur="2000" advTm="28570"/>
    </mc:Choice>
    <mc:Fallback>
      <p:transition spd="slow" advTm="28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7433</TotalTime>
  <Words>942</Words>
  <Application>Microsoft Office PowerPoint</Application>
  <PresentationFormat>Widescreen</PresentationFormat>
  <Paragraphs>159</Paragraphs>
  <Slides>15</Slides>
  <Notes>15</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Century Gothic</vt:lpstr>
      <vt:lpstr>Arial</vt:lpstr>
      <vt:lpstr>Calibri</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Vector Unit Testing</vt:lpstr>
      <vt:lpstr>Vector 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John Ledbetter</cp:lastModifiedBy>
  <cp:revision>17</cp:revision>
  <dcterms:created xsi:type="dcterms:W3CDTF">2020-08-19T17:59:24Z</dcterms:created>
  <dcterms:modified xsi:type="dcterms:W3CDTF">2022-02-22T03:37:35Z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